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8" r:id="rId2"/>
    <p:sldId id="281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91" r:id="rId11"/>
    <p:sldId id="297" r:id="rId12"/>
    <p:sldId id="298" r:id="rId13"/>
    <p:sldId id="299" r:id="rId14"/>
    <p:sldId id="300" r:id="rId15"/>
    <p:sldId id="303" r:id="rId16"/>
    <p:sldId id="292" r:id="rId17"/>
    <p:sldId id="301" r:id="rId18"/>
    <p:sldId id="296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06D602-D53F-448D-8AC5-7502C0C25690}">
          <p14:sldIdLst>
            <p14:sldId id="258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91"/>
            <p14:sldId id="297"/>
            <p14:sldId id="298"/>
            <p14:sldId id="299"/>
            <p14:sldId id="300"/>
            <p14:sldId id="303"/>
            <p14:sldId id="292"/>
            <p14:sldId id="301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2D72"/>
    <a:srgbClr val="000000"/>
    <a:srgbClr val="CF4520"/>
    <a:srgbClr val="CC99FF"/>
    <a:srgbClr val="FFCD00"/>
    <a:srgbClr val="FFFFCC"/>
    <a:srgbClr val="44693D"/>
    <a:srgbClr val="33CCCC"/>
    <a:srgbClr val="D3EDD4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851F62-B620-D893-E102-537C75AB055E}" v="19" dt="2024-12-19T04:39:58.018"/>
    <p1510:client id="{5960FF5D-4AEF-B897-3155-2BBEB9DAB619}" v="55" dt="2024-12-19T02:29:06.241"/>
    <p1510:client id="{66221837-589F-2142-8050-EA10B896D785}" v="305" dt="2024-12-19T04:55:00.384"/>
    <p1510:client id="{7BAB7099-E7E8-D389-E53C-6AC33BD5210B}" v="8" dt="2024-12-19T03:39:51.676"/>
    <p1510:client id="{9185CD72-4F69-0D3F-D22C-A652EE17A32B}" v="3" dt="2024-12-18T22:32:44.184"/>
    <p1510:client id="{F469F96D-03AE-FF75-8563-3FF59F542B69}" v="85" vWet="86" dt="2024-12-19T04:48:00.1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09" autoAdjust="0"/>
    <p:restoredTop sz="79320" autoAdjust="0"/>
  </p:normalViewPr>
  <p:slideViewPr>
    <p:cSldViewPr snapToGrid="0" snapToObjects="1">
      <p:cViewPr varScale="1">
        <p:scale>
          <a:sx n="134" d="100"/>
          <a:sy n="134" d="100"/>
        </p:scale>
        <p:origin x="856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313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E6937D-10D5-9A4E-8AE5-3BD40A349CB2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6F51CD-B87E-504E-9940-0A8EC0898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560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0FCC8-D1FC-D145-A009-25D2FF8D2EB2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46913-DBF3-5540-BABC-D9F21B3544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7461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846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85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7439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56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615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4217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605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08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21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595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874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725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63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19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46913-DBF3-5540-BABC-D9F21B3544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4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4" name="Rectangle 14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360912" y="1872814"/>
            <a:ext cx="6954100" cy="653503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t"/>
          <a:lstStyle>
            <a:lvl1pPr algn="l">
              <a:defRPr sz="3600"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1800" dirty="0">
                <a:effectLst/>
                <a:latin typeface="CMR12"/>
              </a:rPr>
              <a:t>Monocular Depth Estimation from RGB Videos </a:t>
            </a:r>
            <a:endParaRPr lang="en-US" dirty="0"/>
          </a:p>
        </p:txBody>
      </p:sp>
      <p:sp>
        <p:nvSpPr>
          <p:cNvPr id="5135" name="Rectangle 15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360912" y="1379532"/>
            <a:ext cx="6954100" cy="51435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marL="0" indent="0" algn="l">
              <a:buFontTx/>
              <a:buNone/>
              <a:defRPr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EN.601.482/682 Deep Learning</a:t>
            </a:r>
            <a:endParaRPr lang="de-DE" noProof="0" dirty="0"/>
          </a:p>
        </p:txBody>
      </p:sp>
      <p:pic>
        <p:nvPicPr>
          <p:cNvPr id="9" name="Picture 8" descr="whiting.logo.large.horizontal.blue.jpg">
            <a:extLst>
              <a:ext uri="{FF2B5EF4-FFF2-40B4-BE49-F238E27FC236}">
                <a16:creationId xmlns:a16="http://schemas.microsoft.com/office/drawing/2014/main" id="{3E19C180-2A69-40FD-8FE6-09660CF471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471" t="27044" r="9246" b="20658"/>
          <a:stretch/>
        </p:blipFill>
        <p:spPr>
          <a:xfrm>
            <a:off x="358776" y="255746"/>
            <a:ext cx="2043293" cy="569732"/>
          </a:xfrm>
          <a:prstGeom prst="rect">
            <a:avLst/>
          </a:prstGeom>
        </p:spPr>
      </p:pic>
      <p:pic>
        <p:nvPicPr>
          <p:cNvPr id="12" name="Picture 11" descr="Watermark of Johns Hopkins University shield logo.">
            <a:extLst>
              <a:ext uri="{FF2B5EF4-FFF2-40B4-BE49-F238E27FC236}">
                <a16:creationId xmlns:a16="http://schemas.microsoft.com/office/drawing/2014/main" id="{5B1FBB3F-ED39-44CB-9E16-FE0DDB3901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</a:blip>
          <a:srcRect r="21045" b="14253"/>
          <a:stretch/>
        </p:blipFill>
        <p:spPr>
          <a:xfrm>
            <a:off x="4885087" y="146879"/>
            <a:ext cx="4258913" cy="4996621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56ECA-5D1A-46F3-AC6C-C8E59A3F72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912" y="2855842"/>
            <a:ext cx="6954288" cy="303313"/>
          </a:xfrm>
        </p:spPr>
        <p:txBody>
          <a:bodyPr anchor="ctr"/>
          <a:lstStyle>
            <a:lvl1pPr marL="0" indent="0">
              <a:buNone/>
              <a:defRPr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1800" dirty="0">
                <a:effectLst/>
                <a:latin typeface="CMR12"/>
              </a:rPr>
              <a:t>Rishi More/rmore2, </a:t>
            </a:r>
            <a:r>
              <a:rPr lang="en-US" sz="1800" dirty="0" err="1">
                <a:effectLst/>
                <a:latin typeface="CMR12"/>
              </a:rPr>
              <a:t>Mingqi</a:t>
            </a:r>
            <a:r>
              <a:rPr lang="en-US" sz="1800" dirty="0">
                <a:effectLst/>
                <a:latin typeface="CMR12"/>
              </a:rPr>
              <a:t> Sheng/msheng4, Rahul </a:t>
            </a:r>
            <a:r>
              <a:rPr lang="en-US" sz="1800" dirty="0" err="1">
                <a:effectLst/>
                <a:latin typeface="CMR12"/>
              </a:rPr>
              <a:t>Chemitiganti</a:t>
            </a:r>
            <a:r>
              <a:rPr lang="en-US" sz="1800" dirty="0">
                <a:effectLst/>
                <a:latin typeface="CMR12"/>
              </a:rPr>
              <a:t>/rchemit1, Rohan Allen/rallen67 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5CCF4B-26AD-42A8-8466-30458BADD2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0912" y="3485202"/>
            <a:ext cx="6954288" cy="709111"/>
          </a:xfrm>
        </p:spPr>
        <p:txBody>
          <a:bodyPr anchor="t"/>
          <a:lstStyle>
            <a:lvl1pPr marL="0" indent="0">
              <a:buNone/>
              <a:defRPr sz="1600"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Remsen 1</a:t>
            </a:r>
          </a:p>
        </p:txBody>
      </p:sp>
    </p:spTree>
    <p:extLst>
      <p:ext uri="{BB962C8B-B14F-4D97-AF65-F5344CB8AC3E}">
        <p14:creationId xmlns:p14="http://schemas.microsoft.com/office/powerpoint/2010/main" val="807090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4" name="Rectangle 14"/>
          <p:cNvSpPr>
            <a:spLocks noGrp="1" noChangeArrowheads="1"/>
          </p:cNvSpPr>
          <p:nvPr>
            <p:ph type="ctrTitle"/>
          </p:nvPr>
        </p:nvSpPr>
        <p:spPr>
          <a:xfrm>
            <a:off x="360912" y="1872814"/>
            <a:ext cx="6954100" cy="97155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t"/>
          <a:lstStyle>
            <a:lvl1pPr algn="l">
              <a:defRPr sz="3200"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de-DE" noProof="0" dirty="0"/>
          </a:p>
        </p:txBody>
      </p:sp>
      <p:sp>
        <p:nvSpPr>
          <p:cNvPr id="5135" name="Rectangle 15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360912" y="1359654"/>
            <a:ext cx="6954100" cy="51435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marL="0" indent="0" algn="l">
              <a:buFontTx/>
              <a:buNone/>
              <a:defRPr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Sub-title</a:t>
            </a:r>
            <a:endParaRPr lang="de-DE" noProof="0" dirty="0"/>
          </a:p>
        </p:txBody>
      </p:sp>
      <p:pic>
        <p:nvPicPr>
          <p:cNvPr id="12" name="Picture 11" descr="Watermark of Johns Hopkins University shield logo.">
            <a:extLst>
              <a:ext uri="{FF2B5EF4-FFF2-40B4-BE49-F238E27FC236}">
                <a16:creationId xmlns:a16="http://schemas.microsoft.com/office/drawing/2014/main" id="{5B1FBB3F-ED39-44CB-9E16-FE0DDB3901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bg2">
                <a:lumMod val="75000"/>
                <a:tint val="45000"/>
                <a:satMod val="400000"/>
              </a:schemeClr>
            </a:duotone>
          </a:blip>
          <a:srcRect r="21045" b="14253"/>
          <a:stretch/>
        </p:blipFill>
        <p:spPr>
          <a:xfrm>
            <a:off x="4885087" y="146879"/>
            <a:ext cx="4258913" cy="499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60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042D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6029002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358776" y="171450"/>
            <a:ext cx="84042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8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8776" y="800100"/>
            <a:ext cx="8424863" cy="382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11" name="Picture 10" descr="university.shield.small.blue.jpg">
            <a:extLst>
              <a:ext uri="{FF2B5EF4-FFF2-40B4-BE49-F238E27FC236}">
                <a16:creationId xmlns:a16="http://schemas.microsoft.com/office/drawing/2014/main" id="{36F2AF48-1271-40EB-BA74-26B1F038163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719974" y="4684458"/>
            <a:ext cx="341904" cy="3657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719894-3D45-4CF8-AABB-E9A37CFEC4CE}"/>
              </a:ext>
            </a:extLst>
          </p:cNvPr>
          <p:cNvSpPr txBox="1"/>
          <p:nvPr userDrawn="1"/>
        </p:nvSpPr>
        <p:spPr>
          <a:xfrm>
            <a:off x="358776" y="4890279"/>
            <a:ext cx="2182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u="none">
                <a:solidFill>
                  <a:schemeClr val="bg1">
                    <a:lumMod val="50000"/>
                  </a:schemeClr>
                </a:solidFill>
              </a:rPr>
              <a:t>EN.601.482/682 Deep Learning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374837-D461-448D-BF8B-A6EEC0FC04E6}"/>
              </a:ext>
            </a:extLst>
          </p:cNvPr>
          <p:cNvSpPr txBox="1"/>
          <p:nvPr userDrawn="1"/>
        </p:nvSpPr>
        <p:spPr>
          <a:xfrm>
            <a:off x="2863018" y="4890279"/>
            <a:ext cx="32918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u="none">
                <a:solidFill>
                  <a:schemeClr val="bg1">
                    <a:lumMod val="50000"/>
                  </a:schemeClr>
                </a:solidFill>
              </a:rPr>
              <a:t>Poster Pitch Presentation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D7E99A-FE8B-4E93-9DBB-B9616066C52F}"/>
              </a:ext>
            </a:extLst>
          </p:cNvPr>
          <p:cNvSpPr txBox="1"/>
          <p:nvPr userDrawn="1"/>
        </p:nvSpPr>
        <p:spPr>
          <a:xfrm>
            <a:off x="4943027" y="4890376"/>
            <a:ext cx="2182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3BBF8FF-77DC-49C4-BA29-0F26479A3157}" type="slidenum">
              <a:rPr lang="en-US" sz="800" u="none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lang="en-US" sz="800" u="none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74" r:id="rId3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42D7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TUM Neue Helvetica 55 Regular" pitchFamily="34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TUM Neue Helvetica 55 Regular" pitchFamily="34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TUM Neue Helvetica 55 Regular" pitchFamily="34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TUM Neue Helvetica 55 Regular" pitchFamily="34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TUM Neue Helvetica 55 Regular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TUM Neue Helvetica 55 Regular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TUM Neue Helvetica 55 Regular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TUM Neue Helvetica 55 Regular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042D7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1400">
          <a:solidFill>
            <a:srgbClr val="042D7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rgbClr val="042D7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400">
          <a:solidFill>
            <a:srgbClr val="042D7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042D72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333333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333333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333333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333333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FBD80-CB3D-437D-A57D-968B50863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912" y="1985936"/>
            <a:ext cx="7781225" cy="1015859"/>
          </a:xfrm>
        </p:spPr>
        <p:txBody>
          <a:bodyPr/>
          <a:lstStyle/>
          <a:p>
            <a:r>
              <a:rPr lang="en-US" sz="2800" dirty="0">
                <a:effectLst/>
                <a:latin typeface="CMR17"/>
              </a:rPr>
              <a:t>Anomaly Detection in Financial Transactions Using Autoencoders and Recurrent Neural Networks </a:t>
            </a: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B87C74-057F-4FE7-BD20-A5347ABB3F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latin typeface="Arial"/>
                <a:ea typeface="ＭＳ Ｐゴシック"/>
                <a:cs typeface="Arial"/>
              </a:rPr>
              <a:t> EN.601.475/675 Introduction to Machine Learning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4729C1-F373-4EC2-8D97-7B4ED55EC8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0912" y="3260035"/>
            <a:ext cx="8126140" cy="1144988"/>
          </a:xfrm>
        </p:spPr>
        <p:txBody>
          <a:bodyPr anchor="t"/>
          <a:lstStyle/>
          <a:p>
            <a:r>
              <a:rPr lang="en-US" sz="1800" b="1" dirty="0">
                <a:effectLst/>
                <a:latin typeface="CMR12"/>
              </a:rPr>
              <a:t>Group </a:t>
            </a:r>
            <a:r>
              <a:rPr lang="en-US" b="1" dirty="0">
                <a:latin typeface="CMR12"/>
              </a:rPr>
              <a:t>24</a:t>
            </a:r>
            <a:r>
              <a:rPr lang="en-US" sz="1800" dirty="0">
                <a:effectLst/>
                <a:latin typeface="CMR12"/>
              </a:rPr>
              <a:t>: Muhammad </a:t>
            </a:r>
            <a:r>
              <a:rPr lang="en-US" sz="1800" dirty="0" err="1">
                <a:effectLst/>
                <a:latin typeface="CMR12"/>
              </a:rPr>
              <a:t>Faayez</a:t>
            </a:r>
            <a:r>
              <a:rPr lang="en-US" sz="1800" dirty="0">
                <a:effectLst/>
                <a:latin typeface="CMR12"/>
              </a:rPr>
              <a:t>, </a:t>
            </a:r>
            <a:r>
              <a:rPr lang="en-US" sz="1800" dirty="0" err="1">
                <a:effectLst/>
                <a:latin typeface="CMR12"/>
              </a:rPr>
              <a:t>Harshal</a:t>
            </a:r>
            <a:r>
              <a:rPr lang="en-US" sz="1800" dirty="0">
                <a:effectLst/>
                <a:latin typeface="CMR12"/>
              </a:rPr>
              <a:t> </a:t>
            </a:r>
            <a:r>
              <a:rPr lang="en-US" sz="1800" dirty="0" err="1">
                <a:effectLst/>
                <a:latin typeface="CMR12"/>
              </a:rPr>
              <a:t>Gajjar</a:t>
            </a:r>
            <a:r>
              <a:rPr lang="en-US" sz="1800" dirty="0">
                <a:effectLst/>
                <a:latin typeface="CMR12"/>
              </a:rPr>
              <a:t>, Rohan Allen</a:t>
            </a:r>
            <a:endParaRPr lang="en-US" sz="1400" dirty="0"/>
          </a:p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231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Model Results: Seeing is Believing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F2DD486D-6D8B-5F9D-12F4-AAB41872D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156473"/>
            <a:ext cx="3750929" cy="2377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1A3241A2-92B6-2375-3FD9-C0894B21D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951" y="1157135"/>
            <a:ext cx="3905762" cy="2383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3525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XAI Results: Seeing is Believing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id="{4CB6A9AB-0C96-351B-B81F-954E80955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6221" y="1219200"/>
            <a:ext cx="3879003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48C6AF-B890-B367-C0DC-C20D179BFD1B}"/>
              </a:ext>
            </a:extLst>
          </p:cNvPr>
          <p:cNvSpPr txBox="1"/>
          <p:nvPr/>
        </p:nvSpPr>
        <p:spPr>
          <a:xfrm>
            <a:off x="358775" y="1190625"/>
            <a:ext cx="3927475" cy="24068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42D72"/>
                </a:solidFill>
                <a:latin typeface="Arial"/>
                <a:ea typeface="ＭＳ Ｐゴシック"/>
                <a:cs typeface="Arial"/>
              </a:rPr>
              <a:t>The line plot visualizes how Integrated Gradients (IG) attribution values for eight features change over time, highlighting temporal patterns and key moments influencing the model's fraud prediction.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42D72"/>
              </a:solidFill>
              <a:latin typeface="Arial"/>
              <a:ea typeface="ＭＳ Ｐゴシック"/>
              <a:cs typeface="Arial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042D72"/>
                </a:solidFill>
                <a:latin typeface="Arial"/>
                <a:ea typeface="ＭＳ Ｐゴシック"/>
                <a:cs typeface="Arial"/>
              </a:rPr>
              <a:t>High</a:t>
            </a:r>
            <a:r>
              <a:rPr lang="en-US" sz="1600" dirty="0">
                <a:solidFill>
                  <a:srgbClr val="042D72"/>
                </a:solidFill>
                <a:latin typeface="Arial"/>
                <a:ea typeface="ＭＳ Ｐゴシック"/>
                <a:cs typeface="Arial"/>
              </a:rPr>
              <a:t> feature attributions align closely with known fraud indicators</a:t>
            </a:r>
          </a:p>
        </p:txBody>
      </p:sp>
    </p:spTree>
    <p:extLst>
      <p:ext uri="{BB962C8B-B14F-4D97-AF65-F5344CB8AC3E}">
        <p14:creationId xmlns:p14="http://schemas.microsoft.com/office/powerpoint/2010/main" val="2898033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>
                <a:latin typeface="Arial"/>
                <a:ea typeface="ＭＳ Ｐゴシック"/>
                <a:cs typeface="Arial"/>
              </a:rPr>
              <a:t>XAI Results (No mitigation): Seeing is Believing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238C3D-E2C8-7C2A-8B6D-866C3636F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300386"/>
            <a:ext cx="7772400" cy="254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67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>
                <a:latin typeface="Arial"/>
                <a:ea typeface="ＭＳ Ｐゴシック"/>
                <a:cs typeface="Arial"/>
              </a:rPr>
              <a:t>XAI Results (With Mitigation): Seeing is Believing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07C0DB-E827-68C3-FDFC-5489516BC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383779"/>
            <a:ext cx="7772400" cy="237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801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XAI Results: Seeing is Believing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7650" name="Picture 2">
            <a:extLst>
              <a:ext uri="{FF2B5EF4-FFF2-40B4-BE49-F238E27FC236}">
                <a16:creationId xmlns:a16="http://schemas.microsoft.com/office/drawing/2014/main" id="{A115F3A2-544A-C860-5C79-66294951AF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" y="1017237"/>
            <a:ext cx="6724650" cy="375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4721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B36DF96-3506-97F7-9C69-F34A04CF9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495300"/>
            <a:ext cx="8404225" cy="457200"/>
          </a:xfrm>
        </p:spPr>
        <p:txBody>
          <a:bodyPr/>
          <a:lstStyle/>
          <a:p>
            <a:r>
              <a:rPr lang="en-US" dirty="0"/>
              <a:t>Comparison of LSTM Performance with</a:t>
            </a:r>
            <a:br>
              <a:rPr lang="en-US" dirty="0"/>
            </a:br>
            <a:r>
              <a:rPr lang="en-US" dirty="0"/>
              <a:t>and without Class Balancing (SMOTE).</a:t>
            </a:r>
          </a:p>
        </p:txBody>
      </p:sp>
      <p:pic>
        <p:nvPicPr>
          <p:cNvPr id="4" name="Content Placeholder 3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701529F0-E5B0-55A3-A9BD-0E5EA85FF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776" y="1872139"/>
            <a:ext cx="8424863" cy="1684971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77F276-7B9C-4FE1-DF24-6E594D30FE43}"/>
              </a:ext>
            </a:extLst>
          </p:cNvPr>
          <p:cNvSpPr txBox="1"/>
          <p:nvPr/>
        </p:nvSpPr>
        <p:spPr>
          <a:xfrm>
            <a:off x="657225" y="3390900"/>
            <a:ext cx="7124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Applying SMOTE significantly enhances the LSTM model’s ability to detect fraudulent transactions, increasing recall and F1-score without notably sacrificing precision.</a:t>
            </a:r>
          </a:p>
        </p:txBody>
      </p:sp>
    </p:spTree>
    <p:extLst>
      <p:ext uri="{BB962C8B-B14F-4D97-AF65-F5344CB8AC3E}">
        <p14:creationId xmlns:p14="http://schemas.microsoft.com/office/powerpoint/2010/main" val="1439075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Expand dataset diversity.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Real-time anomaly detection pipeline.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Incorporate advanced XAI techniques.</a:t>
            </a:r>
          </a:p>
        </p:txBody>
      </p:sp>
    </p:spTree>
    <p:extLst>
      <p:ext uri="{BB962C8B-B14F-4D97-AF65-F5344CB8AC3E}">
        <p14:creationId xmlns:p14="http://schemas.microsoft.com/office/powerpoint/2010/main" val="1930912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8FB5F-C965-CCFB-3D9C-28FCA4B44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D9D2E-E460-035C-70C8-EA723D957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Effective Class Balancing</a:t>
            </a:r>
            <a:r>
              <a:rPr lang="en-US" dirty="0"/>
              <a:t>: Using SMOTE-based techniques improved recall and F1-score for fraud detection while enhancing the interpretability of model decisions.</a:t>
            </a:r>
          </a:p>
          <a:p>
            <a:r>
              <a:rPr lang="en-US" b="1" dirty="0"/>
              <a:t>Representation Learning</a:t>
            </a:r>
            <a:r>
              <a:rPr lang="en-US" dirty="0"/>
              <a:t>: Autoencoder-driven embeddings enabled the LSTM classifier to better capture temporal fraud patterns in raw transaction data.</a:t>
            </a:r>
          </a:p>
          <a:p>
            <a:r>
              <a:rPr lang="en-US" b="1" dirty="0"/>
              <a:t>Improved Explainability</a:t>
            </a:r>
            <a:r>
              <a:rPr lang="en-US" dirty="0"/>
              <a:t>: Post-hoc methods like LIME and Integrated Gradients provided consistent and informative insights into influential features and time steps, aligning with domain expectations and boosting confidence in predictions.</a:t>
            </a:r>
          </a:p>
        </p:txBody>
      </p:sp>
    </p:spTree>
    <p:extLst>
      <p:ext uri="{BB962C8B-B14F-4D97-AF65-F5344CB8AC3E}">
        <p14:creationId xmlns:p14="http://schemas.microsoft.com/office/powerpoint/2010/main" val="2212959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2" descr="Funny End of Presentation ANY QUESTIONS? Meme Generator at ...">
            <a:extLst>
              <a:ext uri="{FF2B5EF4-FFF2-40B4-BE49-F238E27FC236}">
                <a16:creationId xmlns:a16="http://schemas.microsoft.com/office/drawing/2014/main" id="{88188B80-5A43-9365-6583-44D84A3DE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6681" y="800100"/>
            <a:ext cx="3829050" cy="382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817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Problem Statement: The Fraud Dilemma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r>
              <a:rPr lang="en-US" dirty="0"/>
              <a:t>Financial institutions are drowning in data.</a:t>
            </a:r>
          </a:p>
          <a:p>
            <a:endParaRPr lang="en-US" dirty="0">
              <a:latin typeface="Arial"/>
              <a:ea typeface="ＭＳ Ｐゴシック"/>
              <a:cs typeface="Arial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Fraudulent transactions are the "needle in the haystack.”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Online banking: Convenient for you, and sadly, the fraudsters.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 descr="A group of people running through an old bank&#10;&#10;Description automatically generated">
            <a:extLst>
              <a:ext uri="{FF2B5EF4-FFF2-40B4-BE49-F238E27FC236}">
                <a16:creationId xmlns:a16="http://schemas.microsoft.com/office/drawing/2014/main" id="{0D1DAC32-0D3A-4C99-1EEA-FEECA173C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326" y="800100"/>
            <a:ext cx="2733675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45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Why it Matters: The Stakes are High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Monetary losses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Reputation damage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Sleepless security analysts? Definitely.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"An ounce of fraud prevention is worth a pound of recovery."</a:t>
            </a:r>
          </a:p>
          <a:p>
            <a:endParaRPr lang="en-US" dirty="0"/>
          </a:p>
          <a:p>
            <a:endParaRPr lang="en-US" dirty="0">
              <a:latin typeface="Arial"/>
              <a:ea typeface="ＭＳ Ｐゴシック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 descr="A piggy bank wearing a vest&#10;&#10;Description automatically generated">
            <a:extLst>
              <a:ext uri="{FF2B5EF4-FFF2-40B4-BE49-F238E27FC236}">
                <a16:creationId xmlns:a16="http://schemas.microsoft.com/office/drawing/2014/main" id="{36282790-7478-2D0F-D710-CE5B9C54A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700" y="628650"/>
            <a:ext cx="2571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2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Dataset:</a:t>
            </a:r>
            <a:r>
              <a:rPr lang="en-US" dirty="0"/>
              <a:t> Kaggle’s Credit Card Fraud Detection Dataset.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Highlights:</a:t>
            </a:r>
            <a:endParaRPr lang="en-US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PCA-anonymized features.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Fraud prevalence: ~0.17%.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Augmentation via SMOTE for balance.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 b="1" dirty="0"/>
              <a:t>Drawbacks: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XAI techniques not applicable due to pre-applied PCA transformations.</a:t>
            </a:r>
          </a:p>
          <a:p>
            <a:endParaRPr lang="en-US" dirty="0"/>
          </a:p>
          <a:p>
            <a:endParaRPr lang="en-US" dirty="0">
              <a:latin typeface="Arial"/>
              <a:ea typeface="ＭＳ Ｐゴシック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magnifying glass over a paper with numbers and a pen&#10;&#10;Description automatically generated">
            <a:extLst>
              <a:ext uri="{FF2B5EF4-FFF2-40B4-BE49-F238E27FC236}">
                <a16:creationId xmlns:a16="http://schemas.microsoft.com/office/drawing/2014/main" id="{5F2C5284-8E36-80FB-D4F5-3C1121D41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0" y="428625"/>
            <a:ext cx="271462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574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>
                <a:latin typeface="Arial"/>
                <a:ea typeface="ＭＳ Ｐゴシック"/>
                <a:cs typeface="Arial"/>
              </a:rPr>
              <a:t>Dataset:</a:t>
            </a:r>
            <a:r>
              <a:rPr lang="en-US">
                <a:latin typeface="Arial"/>
                <a:ea typeface="ＭＳ Ｐゴシック"/>
                <a:cs typeface="Arial"/>
              </a:rPr>
              <a:t> Kaggle’s </a:t>
            </a:r>
            <a:r>
              <a:rPr lang="en-US" err="1">
                <a:latin typeface="Arial"/>
                <a:ea typeface="ＭＳ Ｐゴシック"/>
                <a:cs typeface="Arial"/>
              </a:rPr>
              <a:t>PaySim</a:t>
            </a:r>
            <a:r>
              <a:rPr lang="en-US">
                <a:latin typeface="Arial"/>
                <a:ea typeface="ＭＳ Ｐゴシック"/>
                <a:cs typeface="Arial"/>
              </a:rPr>
              <a:t> dataset.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Arial"/>
                <a:ea typeface="ＭＳ Ｐゴシック"/>
                <a:cs typeface="Arial"/>
              </a:rPr>
              <a:t>Dataset includes attributes like transaction amount, origin and destination accounts, and timestamps.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Arial"/>
                <a:ea typeface="ＭＳ Ｐゴシック"/>
                <a:cs typeface="Arial"/>
              </a:rPr>
              <a:t>6.3 million unique records.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latin typeface="Arial"/>
                <a:ea typeface="ＭＳ Ｐゴシック"/>
                <a:cs typeface="Arial"/>
              </a:rPr>
              <a:t>Fraud prevalence: ~0.12%.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Arial"/>
                <a:ea typeface="ＭＳ Ｐゴシック"/>
                <a:cs typeface="Arial"/>
              </a:rPr>
              <a:t>personal identifiers are anonymized to protect privacy.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1" indent="0">
              <a:buNone/>
            </a:pPr>
            <a:endParaRPr lang="en-US" sz="1800" dirty="0"/>
          </a:p>
          <a:p>
            <a:endParaRPr lang="en-US" dirty="0"/>
          </a:p>
          <a:p>
            <a:endParaRPr lang="en-US" dirty="0">
              <a:latin typeface="Arial"/>
              <a:ea typeface="ＭＳ Ｐゴシック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magnifying glass over a paper with numbers and a pen&#10;&#10;Description automatically generated">
            <a:extLst>
              <a:ext uri="{FF2B5EF4-FFF2-40B4-BE49-F238E27FC236}">
                <a16:creationId xmlns:a16="http://schemas.microsoft.com/office/drawing/2014/main" id="{5F2C5284-8E36-80FB-D4F5-3C1121D41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0" y="428625"/>
            <a:ext cx="2116409" cy="2116409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3B870464-81BA-7DCE-44E3-E2D488860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614" y="2802209"/>
            <a:ext cx="2226139" cy="2233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932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The Game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>
                <a:latin typeface="Arial"/>
                <a:ea typeface="ＭＳ Ｐゴシック"/>
                <a:cs typeface="Arial"/>
              </a:rPr>
              <a:t>Feature extraction with Autoencoders.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>
                <a:latin typeface="Arial"/>
                <a:ea typeface="ＭＳ Ｐゴシック"/>
                <a:cs typeface="Arial"/>
              </a:rPr>
              <a:t>Temporal anomaly detection using RNNs (LSTMs).</a:t>
            </a:r>
          </a:p>
          <a:p>
            <a:pPr marL="0" lvl="1" indent="0">
              <a:buNone/>
            </a:pPr>
            <a:endParaRPr lang="en-US" sz="1800">
              <a:latin typeface="Arial"/>
              <a:ea typeface="ＭＳ Ｐゴシック"/>
              <a:cs typeface="Arial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>
                <a:latin typeface="Arial"/>
                <a:ea typeface="ＭＳ Ｐゴシック"/>
                <a:cs typeface="Arial"/>
              </a:rPr>
              <a:t>Comparing the results with class imbalance mitigation.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>
                <a:latin typeface="Arial"/>
                <a:ea typeface="ＭＳ Ｐゴシック"/>
                <a:cs typeface="Arial"/>
              </a:rPr>
              <a:t>Experimenting with Explainable AI.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1800">
                <a:latin typeface="Arial"/>
                <a:ea typeface="ＭＳ Ｐゴシック"/>
                <a:cs typeface="Arial"/>
              </a:rPr>
              <a:t>Evaluation with fraud-friendly metrics.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  <a:p>
            <a:endParaRPr lang="en-US" dirty="0">
              <a:latin typeface="Arial"/>
              <a:ea typeface="ＭＳ Ｐゴシック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504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Autoencoders: Shrinking the Haystack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Arial"/>
                <a:ea typeface="ＭＳ Ｐゴシック"/>
                <a:cs typeface="Arial"/>
              </a:rPr>
              <a:t>Purpose: Reconstruct normal transactions and find anomalies in unusual patterns.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Arial"/>
                <a:ea typeface="ＭＳ Ｐゴシック"/>
                <a:cs typeface="Arial"/>
              </a:rPr>
              <a:t>Key Idea: "Compress, decode, and expose fraud”.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err="1">
                <a:latin typeface="Arial"/>
                <a:ea typeface="ＭＳ Ｐゴシック"/>
                <a:cs typeface="Arial"/>
              </a:rPr>
              <a:t>Create’s</a:t>
            </a:r>
            <a:r>
              <a:rPr lang="en-US">
                <a:latin typeface="Arial"/>
                <a:ea typeface="ＭＳ Ｐゴシック"/>
                <a:cs typeface="Arial"/>
              </a:rPr>
              <a:t> compressed representations of legitimate financial transaction behavior.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Arial"/>
                <a:ea typeface="ＭＳ Ｐゴシック"/>
                <a:cs typeface="Arial"/>
              </a:rPr>
              <a:t>Helps to identify anomalous patterns that may indicate fraudulent activity.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  <a:p>
            <a:endParaRPr lang="en-US" dirty="0">
              <a:latin typeface="Arial"/>
              <a:ea typeface="ＭＳ Ｐゴシック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220" name="Picture 4" descr="Round Haystack: Over 21,431 Royalty-Free Licensable Stock Photos |  Shutterstock">
            <a:extLst>
              <a:ext uri="{FF2B5EF4-FFF2-40B4-BE49-F238E27FC236}">
                <a16:creationId xmlns:a16="http://schemas.microsoft.com/office/drawing/2014/main" id="{55871516-9F86-7557-D73B-DC7C351F6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830" y="1360449"/>
            <a:ext cx="2827912" cy="2030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2329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>
                <a:latin typeface="Arial"/>
                <a:ea typeface="ＭＳ Ｐゴシック"/>
                <a:cs typeface="Arial"/>
              </a:rPr>
              <a:t>Stage 2: LSTM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ea typeface="ＭＳ Ｐゴシック"/>
                <a:cs typeface="Arial"/>
              </a:rPr>
              <a:t>LSTMs </a:t>
            </a:r>
            <a:r>
              <a:rPr lang="en-US">
                <a:latin typeface="Arial"/>
                <a:ea typeface="ＭＳ Ｐゴシック"/>
                <a:cs typeface="Arial"/>
              </a:rPr>
              <a:t>use the richer And compressed features from the autoencoders rather than using high dimensional data which won't isolate fraud signals.</a:t>
            </a:r>
            <a:endParaRPr lang="en-US" dirty="0">
              <a:latin typeface="Arial"/>
              <a:ea typeface="ＭＳ Ｐゴシック"/>
              <a:cs typeface="Arial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MR10"/>
                <a:ea typeface="ＭＳ Ｐゴシック"/>
                <a:cs typeface="Arial"/>
              </a:rPr>
              <a:t>M</a:t>
            </a:r>
            <a:r>
              <a:rPr lang="en-US" sz="1800" dirty="0">
                <a:effectLst/>
                <a:latin typeface="CMR10"/>
                <a:ea typeface="ＭＳ Ｐゴシック"/>
                <a:cs typeface="Arial"/>
              </a:rPr>
              <a:t>odel sequential dependencies in transaction data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MR10"/>
              <a:ea typeface="ＭＳ Ｐゴシック"/>
              <a:cs typeface="Arial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SFRM1000"/>
                <a:ea typeface="ＭＳ Ｐゴシック"/>
                <a:cs typeface="Arial"/>
              </a:rPr>
              <a:t>Learn sequential patterns and temporal dynamics of the autoencoder's compact features.</a:t>
            </a:r>
            <a:endParaRPr lang="en-US" sz="1800" dirty="0">
              <a:effectLst/>
              <a:latin typeface="SFRM1000"/>
              <a:ea typeface="ＭＳ Ｐゴシック"/>
              <a:cs typeface="Arial"/>
            </a:endParaRPr>
          </a:p>
          <a:p>
            <a:pPr marL="0" indent="0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  <a:p>
            <a:endParaRPr lang="en-US" dirty="0">
              <a:latin typeface="Arial"/>
              <a:ea typeface="ＭＳ Ｐゴシック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472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0485B4-1E59-0B56-F050-4D6650EB1ECA}"/>
              </a:ext>
            </a:extLst>
          </p:cNvPr>
          <p:cNvSpPr txBox="1"/>
          <p:nvPr/>
        </p:nvSpPr>
        <p:spPr>
          <a:xfrm>
            <a:off x="358775" y="4774168"/>
            <a:ext cx="16208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DC335-20B0-4D6C-9C21-9F0EE380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171450"/>
            <a:ext cx="8404225" cy="4572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Explainable AI: Making the Black Box Transparent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DE33-9AFD-444E-B65B-CBF97E257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6" y="800100"/>
            <a:ext cx="5764054" cy="3829050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"/>
                <a:ea typeface="ＭＳ Ｐゴシック"/>
                <a:cs typeface="Arial"/>
              </a:rPr>
              <a:t>Techniques: LIME, Integrated Gradients.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Arial"/>
                <a:ea typeface="ＭＳ Ｐゴシック"/>
                <a:cs typeface="Arial"/>
              </a:rPr>
              <a:t>"Because financial institutions need reasons, not riddles."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  <a:p>
            <a:endParaRPr lang="en-US" dirty="0">
              <a:latin typeface="Arial"/>
              <a:ea typeface="ＭＳ Ｐゴシック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340" name="Picture 4" descr="What is a plane`s black box and what is it used for?">
            <a:extLst>
              <a:ext uri="{FF2B5EF4-FFF2-40B4-BE49-F238E27FC236}">
                <a16:creationId xmlns:a16="http://schemas.microsoft.com/office/drawing/2014/main" id="{E1CA0ECB-C5EB-1850-DC9E-CDAE124F0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413" y="2714625"/>
            <a:ext cx="2981587" cy="1685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081576"/>
      </p:ext>
    </p:extLst>
  </p:cSld>
  <p:clrMapOvr>
    <a:masterClrMapping/>
  </p:clrMapOvr>
</p:sld>
</file>

<file path=ppt/theme/theme1.xml><?xml version="1.0" encoding="utf-8"?>
<a:theme xmlns:a="http://schemas.openxmlformats.org/drawingml/2006/main" name="camp-tum-jhu-slides">
  <a:themeElements>
    <a:clrScheme name="Custom 1">
      <a:dk1>
        <a:srgbClr val="042D72"/>
      </a:dk1>
      <a:lt1>
        <a:srgbClr val="FFFFFF"/>
      </a:lt1>
      <a:dk2>
        <a:srgbClr val="042D72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2014-04-21_2_TUM_JHU_template.potx" id="{A844F364-FC86-4F6B-B063-4CB3193CFD33}" vid="{02C20712-33D1-4C90-BE68-BFEAC6B84A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CIS_Talk_2018Feb20</Template>
  <TotalTime>176868</TotalTime>
  <Words>551</Words>
  <Application>Microsoft Macintosh PowerPoint</Application>
  <PresentationFormat>On-screen Show (16:9)</PresentationFormat>
  <Paragraphs>144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CMR10</vt:lpstr>
      <vt:lpstr>CMR12</vt:lpstr>
      <vt:lpstr>CMR17</vt:lpstr>
      <vt:lpstr>SFRM1000</vt:lpstr>
      <vt:lpstr>TUM Neue Helvetica 55 Regular</vt:lpstr>
      <vt:lpstr>camp-tum-jhu-slides</vt:lpstr>
      <vt:lpstr>Anomaly Detection in Financial Transactions Using Autoencoders and Recurrent Neural Networks </vt:lpstr>
      <vt:lpstr>Problem Statement: The Fraud Dilemma</vt:lpstr>
      <vt:lpstr>Why it Matters: The Stakes are High</vt:lpstr>
      <vt:lpstr>Data Source</vt:lpstr>
      <vt:lpstr>Data Source</vt:lpstr>
      <vt:lpstr>The Game Plan</vt:lpstr>
      <vt:lpstr>Autoencoders: Shrinking the Haystack</vt:lpstr>
      <vt:lpstr>Stage 2: LSTM</vt:lpstr>
      <vt:lpstr>Explainable AI: Making the Black Box Transparent</vt:lpstr>
      <vt:lpstr>Model Results: Seeing is Believing</vt:lpstr>
      <vt:lpstr>XAI Results: Seeing is Believing</vt:lpstr>
      <vt:lpstr>XAI Results (No mitigation): Seeing is Believing</vt:lpstr>
      <vt:lpstr>XAI Results (With Mitigation): Seeing is Believing</vt:lpstr>
      <vt:lpstr>XAI Results: Seeing is Believing</vt:lpstr>
      <vt:lpstr>Comparison of LSTM Performance with and without Class Balancing (SMOTE).</vt:lpstr>
      <vt:lpstr>Future Work</vt:lpstr>
      <vt:lpstr>Conclusion</vt:lpstr>
      <vt:lpstr>Thank You!</vt:lpstr>
    </vt:vector>
  </TitlesOfParts>
  <Company>TU München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Mathias</dc:creator>
  <cp:lastModifiedBy>Rohan Allen</cp:lastModifiedBy>
  <cp:revision>2109</cp:revision>
  <dcterms:created xsi:type="dcterms:W3CDTF">2018-02-03T19:50:41Z</dcterms:created>
  <dcterms:modified xsi:type="dcterms:W3CDTF">2024-12-19T04:55:34Z</dcterms:modified>
</cp:coreProperties>
</file>